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26"/>
  </p:notesMasterIdLst>
  <p:handoutMasterIdLst>
    <p:handoutMasterId r:id="rId27"/>
  </p:handoutMasterIdLst>
  <p:sldIdLst>
    <p:sldId id="274" r:id="rId3"/>
    <p:sldId id="276" r:id="rId4"/>
    <p:sldId id="425" r:id="rId5"/>
    <p:sldId id="406" r:id="rId6"/>
    <p:sldId id="407" r:id="rId7"/>
    <p:sldId id="408" r:id="rId8"/>
    <p:sldId id="409" r:id="rId9"/>
    <p:sldId id="429" r:id="rId10"/>
    <p:sldId id="426" r:id="rId11"/>
    <p:sldId id="427" r:id="rId12"/>
    <p:sldId id="414" r:id="rId13"/>
    <p:sldId id="428" r:id="rId14"/>
    <p:sldId id="431" r:id="rId15"/>
    <p:sldId id="430" r:id="rId16"/>
    <p:sldId id="432" r:id="rId17"/>
    <p:sldId id="421" r:id="rId18"/>
    <p:sldId id="417" r:id="rId19"/>
    <p:sldId id="422" r:id="rId20"/>
    <p:sldId id="423" r:id="rId21"/>
    <p:sldId id="424" r:id="rId22"/>
    <p:sldId id="433" r:id="rId23"/>
    <p:sldId id="434" r:id="rId24"/>
    <p:sldId id="405" r:id="rId25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709A2BE3-2D0E-4BDF-9E7B-B5B14B6C6981}">
          <p14:sldIdLst>
            <p14:sldId id="274"/>
            <p14:sldId id="276"/>
            <p14:sldId id="425"/>
          </p14:sldIdLst>
        </p14:section>
        <p14:section name="Course Overview" id="{91B4D171-E13C-4FEE-B30A-357F27338414}">
          <p14:sldIdLst>
            <p14:sldId id="406"/>
            <p14:sldId id="407"/>
            <p14:sldId id="408"/>
            <p14:sldId id="409"/>
            <p14:sldId id="429"/>
            <p14:sldId id="426"/>
            <p14:sldId id="427"/>
            <p14:sldId id="414"/>
            <p14:sldId id="428"/>
            <p14:sldId id="431"/>
            <p14:sldId id="430"/>
            <p14:sldId id="432"/>
            <p14:sldId id="421"/>
            <p14:sldId id="417"/>
            <p14:sldId id="422"/>
            <p14:sldId id="423"/>
            <p14:sldId id="424"/>
          </p14:sldIdLst>
        </p14:section>
        <p14:section name="Conclusion" id="{10E03AB1-9AA8-4E86-9A64-D741901E50A2}">
          <p14:sldIdLst>
            <p14:sldId id="433"/>
            <p14:sldId id="434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0D9"/>
    <a:srgbClr val="FFA72A"/>
    <a:srgbClr val="F0F5FA"/>
    <a:srgbClr val="1A8AFA"/>
    <a:srgbClr val="0097CC"/>
    <a:srgbClr val="FDFFFF"/>
    <a:srgbClr val="603A14"/>
    <a:srgbClr val="E85C0E"/>
    <a:srgbClr val="BAB398"/>
    <a:srgbClr val="ADA48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368" autoAdjust="0"/>
    <p:restoredTop sz="94533" autoAdjust="0"/>
  </p:normalViewPr>
  <p:slideViewPr>
    <p:cSldViewPr>
      <p:cViewPr varScale="1">
        <p:scale>
          <a:sx n="115" d="100"/>
          <a:sy n="115" d="100"/>
        </p:scale>
        <p:origin x="126" y="120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-61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64" d="100"/>
          <a:sy n="64" d="100"/>
        </p:scale>
        <p:origin x="2592" y="6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6/19/2018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6/19/2018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>
                <a:hlinkClick r:id="rId3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 dirty="0"/>
              <a:t>license.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151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749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975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2203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dirty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dirty="0">
              <a:solidFill>
                <a:prstClr val="black"/>
              </a:solidFill>
            </a:endParaRPr>
          </a:p>
          <a:p>
            <a:r>
              <a:rPr lang="en-US" sz="1000" dirty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 dirty="0">
                <a:solidFill>
                  <a:prstClr val="black"/>
                </a:solidFill>
              </a:rPr>
              <a:t>license.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4131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/>
              <a:t>© Software University Foundation – </a:t>
            </a:r>
            <a:r>
              <a:rPr lang="en-US" sz="1000" u="sng">
                <a:hlinkClick r:id="rId3"/>
              </a:rPr>
              <a:t>http://softuni.org</a:t>
            </a:r>
            <a:endParaRPr lang="en-US" sz="1000"/>
          </a:p>
          <a:p>
            <a:r>
              <a:rPr lang="en-US" sz="1000"/>
              <a:t>This work is licensed under the </a:t>
            </a:r>
            <a:r>
              <a:rPr lang="en-US" sz="1000" u="sng" noProof="1">
                <a:hlinkClick r:id="rId4"/>
              </a:rPr>
              <a:t>Creative Commons Attribution-NonCommercial-ShareAlike</a:t>
            </a:r>
            <a:r>
              <a:rPr lang="en-US" sz="1000" noProof="1"/>
              <a:t> </a:t>
            </a:r>
            <a:r>
              <a:rPr lang="en-US" sz="100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6847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>
              <a:solidFill>
                <a:prstClr val="black"/>
              </a:solidFill>
            </a:endParaRPr>
          </a:p>
          <a:p>
            <a:r>
              <a:rPr lang="en-US" sz="100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>
                <a:solidFill>
                  <a:prstClr val="black"/>
                </a:solidFill>
              </a:rPr>
              <a:t> </a:t>
            </a:r>
            <a:r>
              <a:rPr lang="en-US" sz="100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630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5" Type="http://schemas.openxmlformats.org/officeDocument/2006/relationships/hyperlink" Target="http://softuni.org/" TargetMode="Externa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Author Name</a:t>
            </a:r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/>
              <a:t>Insert a Picture Here</a:t>
            </a:r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Position</a:t>
            </a:r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Web Site</a:t>
            </a:r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Name</a:t>
            </a:r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Company Web Site</a:t>
            </a:r>
          </a:p>
        </p:txBody>
      </p:sp>
    </p:spTree>
    <p:extLst>
      <p:ext uri="{BB962C8B-B14F-4D97-AF65-F5344CB8AC3E}">
        <p14:creationId xmlns:p14="http://schemas.microsoft.com/office/powerpoint/2010/main" val="1847488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Slide Title</a:t>
            </a:r>
            <a:endParaRPr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D88274-EADB-4D91-A3FA-46509D5A9E4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7690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2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2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Section Subtitle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AA3D92-3261-477D-B938-027C7E7C28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30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2478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9">
            <a:extLst>
              <a:ext uri="{FF2B5EF4-FFF2-40B4-BE49-F238E27FC236}">
                <a16:creationId xmlns:a16="http://schemas.microsoft.com/office/drawing/2014/main" id="{137202EB-ED0E-4E36-AF0D-3C14E1E1796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/>
              <a:t>Course Web Site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2F2189-2658-41D9-B248-2A427509988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/>
              <a:t>Presentation Title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DB20CF9-A1E5-4594-B6B5-4E33A9373C7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67714">
            <a:off x="105104" y="973900"/>
            <a:ext cx="3788598" cy="43954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0C72FAC-F5FC-4E78-AF2E-5FE88145F87F}"/>
              </a:ext>
            </a:extLst>
          </p:cNvPr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en-US" sz="6600" b="1" dirty="0">
                <a:solidFill>
                  <a:srgbClr val="F3BE60"/>
                </a:solidFill>
              </a:rPr>
              <a:t>Questions?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AA82EC-2BC4-4E2F-8DDF-AD19DA7284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3117" y="319859"/>
            <a:ext cx="2212117" cy="551743"/>
          </a:xfrm>
          <a:prstGeom prst="rect">
            <a:avLst/>
          </a:prstGeom>
        </p:spPr>
      </p:pic>
      <p:sp>
        <p:nvSpPr>
          <p:cNvPr id="7" name="TextBox 6">
            <a:hlinkClick r:id="rId5" tooltip="Software University Foundaton"/>
            <a:extLst>
              <a:ext uri="{FF2B5EF4-FFF2-40B4-BE49-F238E27FC236}">
                <a16:creationId xmlns:a16="http://schemas.microsoft.com/office/drawing/2014/main" id="{16E2CED5-12CB-4DAB-AB53-DAFC84087DD6}"/>
              </a:ext>
            </a:extLst>
          </p:cNvPr>
          <p:cNvSpPr txBox="1"/>
          <p:nvPr userDrawn="1"/>
        </p:nvSpPr>
        <p:spPr>
          <a:xfrm rot="20630519">
            <a:off x="6532234" y="2513233"/>
            <a:ext cx="419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8" name="TextBox 7">
            <a:hlinkClick r:id="rId5" tooltip="Software University Foundaton"/>
            <a:extLst>
              <a:ext uri="{FF2B5EF4-FFF2-40B4-BE49-F238E27FC236}">
                <a16:creationId xmlns:a16="http://schemas.microsoft.com/office/drawing/2014/main" id="{6AD1C000-AB32-4602-B810-4D9852856055}"/>
              </a:ext>
            </a:extLst>
          </p:cNvPr>
          <p:cNvSpPr txBox="1"/>
          <p:nvPr userDrawn="1"/>
        </p:nvSpPr>
        <p:spPr>
          <a:xfrm rot="1520410">
            <a:off x="4148066" y="2083657"/>
            <a:ext cx="603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9" name="TextBox 8">
            <a:hlinkClick r:id="rId5" tooltip="Software University Foundaton"/>
            <a:extLst>
              <a:ext uri="{FF2B5EF4-FFF2-40B4-BE49-F238E27FC236}">
                <a16:creationId xmlns:a16="http://schemas.microsoft.com/office/drawing/2014/main" id="{3CE77DE0-66FC-48AC-A23C-2E121AF40F0C}"/>
              </a:ext>
            </a:extLst>
          </p:cNvPr>
          <p:cNvSpPr txBox="1"/>
          <p:nvPr userDrawn="1"/>
        </p:nvSpPr>
        <p:spPr>
          <a:xfrm rot="20630519" flipH="1">
            <a:off x="4951476" y="1556593"/>
            <a:ext cx="7944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0" name="TextBox 9">
            <a:hlinkClick r:id="rId5" tooltip="Software University Foundaton"/>
            <a:extLst>
              <a:ext uri="{FF2B5EF4-FFF2-40B4-BE49-F238E27FC236}">
                <a16:creationId xmlns:a16="http://schemas.microsoft.com/office/drawing/2014/main" id="{E7C26DA3-0849-42C5-9508-EF9BFF7C47DB}"/>
              </a:ext>
            </a:extLst>
          </p:cNvPr>
          <p:cNvSpPr txBox="1"/>
          <p:nvPr userDrawn="1"/>
        </p:nvSpPr>
        <p:spPr>
          <a:xfrm rot="1561633" flipH="1">
            <a:off x="4826684" y="2358552"/>
            <a:ext cx="3361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1" name="TextBox 10">
            <a:hlinkClick r:id="rId5" tooltip="Software University Foundaton"/>
            <a:extLst>
              <a:ext uri="{FF2B5EF4-FFF2-40B4-BE49-F238E27FC236}">
                <a16:creationId xmlns:a16="http://schemas.microsoft.com/office/drawing/2014/main" id="{AB44A4A6-AE34-4A8F-9077-D6569BF40B0C}"/>
              </a:ext>
            </a:extLst>
          </p:cNvPr>
          <p:cNvSpPr txBox="1"/>
          <p:nvPr userDrawn="1"/>
        </p:nvSpPr>
        <p:spPr>
          <a:xfrm rot="20630519">
            <a:off x="5865601" y="1968054"/>
            <a:ext cx="6331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2" name="TextBox 11">
            <a:hlinkClick r:id="rId5" tooltip="Software University Foundaton"/>
            <a:extLst>
              <a:ext uri="{FF2B5EF4-FFF2-40B4-BE49-F238E27FC236}">
                <a16:creationId xmlns:a16="http://schemas.microsoft.com/office/drawing/2014/main" id="{68861D82-7435-41E8-B5ED-398623FC4F51}"/>
              </a:ext>
            </a:extLst>
          </p:cNvPr>
          <p:cNvSpPr txBox="1"/>
          <p:nvPr userDrawn="1"/>
        </p:nvSpPr>
        <p:spPr>
          <a:xfrm rot="20630519">
            <a:off x="6228195" y="4242981"/>
            <a:ext cx="488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3" name="TextBox 12">
            <a:hlinkClick r:id="rId5" tooltip="Software University Foundaton"/>
            <a:extLst>
              <a:ext uri="{FF2B5EF4-FFF2-40B4-BE49-F238E27FC236}">
                <a16:creationId xmlns:a16="http://schemas.microsoft.com/office/drawing/2014/main" id="{C224F999-651D-4A26-8A68-EB68765C5790}"/>
              </a:ext>
            </a:extLst>
          </p:cNvPr>
          <p:cNvSpPr txBox="1"/>
          <p:nvPr userDrawn="1"/>
        </p:nvSpPr>
        <p:spPr>
          <a:xfrm rot="1523920">
            <a:off x="5796155" y="5030876"/>
            <a:ext cx="51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5" name="TextBox 14">
            <a:hlinkClick r:id="rId5" tooltip="Software University Foundaton"/>
            <a:extLst>
              <a:ext uri="{FF2B5EF4-FFF2-40B4-BE49-F238E27FC236}">
                <a16:creationId xmlns:a16="http://schemas.microsoft.com/office/drawing/2014/main" id="{B5855C6E-6513-4A5E-964E-CBB574B2B476}"/>
              </a:ext>
            </a:extLst>
          </p:cNvPr>
          <p:cNvSpPr txBox="1"/>
          <p:nvPr userDrawn="1"/>
        </p:nvSpPr>
        <p:spPr>
          <a:xfrm rot="20630519">
            <a:off x="4719975" y="5267108"/>
            <a:ext cx="8900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6" name="TextBox 15">
            <a:hlinkClick r:id="rId5" tooltip="Software University Foundaton"/>
            <a:extLst>
              <a:ext uri="{FF2B5EF4-FFF2-40B4-BE49-F238E27FC236}">
                <a16:creationId xmlns:a16="http://schemas.microsoft.com/office/drawing/2014/main" id="{719AA859-1237-4914-865D-8E0CD3AD6567}"/>
              </a:ext>
            </a:extLst>
          </p:cNvPr>
          <p:cNvSpPr txBox="1"/>
          <p:nvPr userDrawn="1"/>
        </p:nvSpPr>
        <p:spPr>
          <a:xfrm rot="20630519">
            <a:off x="4086252" y="4778904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7" name="TextBox 16">
            <a:hlinkClick r:id="rId5" tooltip="Software University Foundaton"/>
            <a:extLst>
              <a:ext uri="{FF2B5EF4-FFF2-40B4-BE49-F238E27FC236}">
                <a16:creationId xmlns:a16="http://schemas.microsoft.com/office/drawing/2014/main" id="{53CC8498-FFA6-457D-8B54-3BF3461CEF7A}"/>
              </a:ext>
            </a:extLst>
          </p:cNvPr>
          <p:cNvSpPr txBox="1"/>
          <p:nvPr userDrawn="1"/>
        </p:nvSpPr>
        <p:spPr>
          <a:xfrm rot="20630519">
            <a:off x="6970550" y="5614702"/>
            <a:ext cx="6751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19" name="TextBox 18">
            <a:hlinkClick r:id="rId5" tooltip="Software University Foundaton"/>
            <a:extLst>
              <a:ext uri="{FF2B5EF4-FFF2-40B4-BE49-F238E27FC236}">
                <a16:creationId xmlns:a16="http://schemas.microsoft.com/office/drawing/2014/main" id="{2E797E8D-83EB-4466-9FA3-509596EA5568}"/>
              </a:ext>
            </a:extLst>
          </p:cNvPr>
          <p:cNvSpPr txBox="1"/>
          <p:nvPr userDrawn="1"/>
        </p:nvSpPr>
        <p:spPr>
          <a:xfrm rot="20414927">
            <a:off x="4835033" y="3905106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0" name="TextBox 19">
            <a:hlinkClick r:id="rId5" tooltip="Software University Foundaton"/>
            <a:extLst>
              <a:ext uri="{FF2B5EF4-FFF2-40B4-BE49-F238E27FC236}">
                <a16:creationId xmlns:a16="http://schemas.microsoft.com/office/drawing/2014/main" id="{58B95D20-6C4F-4F79-AA1D-E40A00E41053}"/>
              </a:ext>
            </a:extLst>
          </p:cNvPr>
          <p:cNvSpPr txBox="1"/>
          <p:nvPr userDrawn="1"/>
        </p:nvSpPr>
        <p:spPr>
          <a:xfrm rot="20215874">
            <a:off x="3507489" y="531580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1" name="TextBox 20">
            <a:hlinkClick r:id="rId5" tooltip="Software University Foundaton"/>
            <a:extLst>
              <a:ext uri="{FF2B5EF4-FFF2-40B4-BE49-F238E27FC236}">
                <a16:creationId xmlns:a16="http://schemas.microsoft.com/office/drawing/2014/main" id="{2CD5EF91-E0BC-462F-B1B8-6B3F8F1038E5}"/>
              </a:ext>
            </a:extLst>
          </p:cNvPr>
          <p:cNvSpPr txBox="1"/>
          <p:nvPr userDrawn="1"/>
        </p:nvSpPr>
        <p:spPr>
          <a:xfrm rot="1264394">
            <a:off x="5242941" y="551891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2" name="TextBox 21">
            <a:hlinkClick r:id="rId5" tooltip="Software University Foundaton"/>
            <a:extLst>
              <a:ext uri="{FF2B5EF4-FFF2-40B4-BE49-F238E27FC236}">
                <a16:creationId xmlns:a16="http://schemas.microsoft.com/office/drawing/2014/main" id="{6FF45627-4AF4-4071-A0E8-76738F228651}"/>
              </a:ext>
            </a:extLst>
          </p:cNvPr>
          <p:cNvSpPr txBox="1"/>
          <p:nvPr userDrawn="1"/>
        </p:nvSpPr>
        <p:spPr>
          <a:xfrm rot="1264394">
            <a:off x="2558897" y="4843636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3" name="TextBox 22">
            <a:hlinkClick r:id="rId5" tooltip="Software University Foundaton"/>
            <a:extLst>
              <a:ext uri="{FF2B5EF4-FFF2-40B4-BE49-F238E27FC236}">
                <a16:creationId xmlns:a16="http://schemas.microsoft.com/office/drawing/2014/main" id="{BF119269-565D-4BCB-BED2-4133229E3330}"/>
              </a:ext>
            </a:extLst>
          </p:cNvPr>
          <p:cNvSpPr txBox="1"/>
          <p:nvPr userDrawn="1"/>
        </p:nvSpPr>
        <p:spPr>
          <a:xfrm rot="19121928">
            <a:off x="1418879" y="5249907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4" name="TextBox 23">
            <a:hlinkClick r:id="rId5" tooltip="Software University Foundaton"/>
            <a:extLst>
              <a:ext uri="{FF2B5EF4-FFF2-40B4-BE49-F238E27FC236}">
                <a16:creationId xmlns:a16="http://schemas.microsoft.com/office/drawing/2014/main" id="{C9FE10EB-E49B-416A-A18D-617D25B2AADB}"/>
              </a:ext>
            </a:extLst>
          </p:cNvPr>
          <p:cNvSpPr txBox="1"/>
          <p:nvPr userDrawn="1"/>
        </p:nvSpPr>
        <p:spPr>
          <a:xfrm rot="1264394">
            <a:off x="5389325" y="248116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5" name="TextBox 24">
            <a:hlinkClick r:id="rId5" tooltip="Software University Foundaton"/>
            <a:extLst>
              <a:ext uri="{FF2B5EF4-FFF2-40B4-BE49-F238E27FC236}">
                <a16:creationId xmlns:a16="http://schemas.microsoft.com/office/drawing/2014/main" id="{B9FCDDF2-3137-4E34-B264-5F180611DC0D}"/>
              </a:ext>
            </a:extLst>
          </p:cNvPr>
          <p:cNvSpPr txBox="1"/>
          <p:nvPr userDrawn="1"/>
        </p:nvSpPr>
        <p:spPr>
          <a:xfrm rot="1264394">
            <a:off x="6616653" y="1491081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6" name="TextBox 25">
            <a:hlinkClick r:id="rId5" tooltip="Software University Foundaton"/>
            <a:extLst>
              <a:ext uri="{FF2B5EF4-FFF2-40B4-BE49-F238E27FC236}">
                <a16:creationId xmlns:a16="http://schemas.microsoft.com/office/drawing/2014/main" id="{F4930118-998D-499A-B37E-D5577CC1A7E4}"/>
              </a:ext>
            </a:extLst>
          </p:cNvPr>
          <p:cNvSpPr txBox="1"/>
          <p:nvPr userDrawn="1"/>
        </p:nvSpPr>
        <p:spPr>
          <a:xfrm rot="20252314">
            <a:off x="3926026" y="2616560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7" name="TextBox 26">
            <a:hlinkClick r:id="rId5" tooltip="Software University Foundaton"/>
            <a:extLst>
              <a:ext uri="{FF2B5EF4-FFF2-40B4-BE49-F238E27FC236}">
                <a16:creationId xmlns:a16="http://schemas.microsoft.com/office/drawing/2014/main" id="{A0EE0643-28B4-437C-A977-17D2723F8213}"/>
              </a:ext>
            </a:extLst>
          </p:cNvPr>
          <p:cNvSpPr txBox="1"/>
          <p:nvPr userDrawn="1"/>
        </p:nvSpPr>
        <p:spPr>
          <a:xfrm rot="20585427">
            <a:off x="5423905" y="1263054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8" name="TextBox 27">
            <a:hlinkClick r:id="rId5" tooltip="Software University Foundaton"/>
            <a:extLst>
              <a:ext uri="{FF2B5EF4-FFF2-40B4-BE49-F238E27FC236}">
                <a16:creationId xmlns:a16="http://schemas.microsoft.com/office/drawing/2014/main" id="{ADAF237D-C784-4665-8DD2-A2B085FC2CAF}"/>
              </a:ext>
            </a:extLst>
          </p:cNvPr>
          <p:cNvSpPr txBox="1"/>
          <p:nvPr userDrawn="1"/>
        </p:nvSpPr>
        <p:spPr>
          <a:xfrm rot="1264394">
            <a:off x="6357616" y="4923003"/>
            <a:ext cx="69152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29" name="TextBox 28">
            <a:hlinkClick r:id="rId5" tooltip="Software University Foundaton"/>
            <a:extLst>
              <a:ext uri="{FF2B5EF4-FFF2-40B4-BE49-F238E27FC236}">
                <a16:creationId xmlns:a16="http://schemas.microsoft.com/office/drawing/2014/main" id="{012AF389-E695-4054-9706-588DCD4FD543}"/>
              </a:ext>
            </a:extLst>
          </p:cNvPr>
          <p:cNvSpPr txBox="1"/>
          <p:nvPr userDrawn="1"/>
        </p:nvSpPr>
        <p:spPr>
          <a:xfrm rot="2248444">
            <a:off x="3177255" y="1174443"/>
            <a:ext cx="89087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0" b="1" dirty="0">
                <a:solidFill>
                  <a:srgbClr val="603A14"/>
                </a:solidFill>
              </a:rPr>
              <a:t>?</a:t>
            </a:r>
          </a:p>
        </p:txBody>
      </p:sp>
      <p:sp>
        <p:nvSpPr>
          <p:cNvPr id="30" name="TextBox 29">
            <a:hlinkClick r:id="rId5" tooltip="Software University Foundaton"/>
            <a:extLst>
              <a:ext uri="{FF2B5EF4-FFF2-40B4-BE49-F238E27FC236}">
                <a16:creationId xmlns:a16="http://schemas.microsoft.com/office/drawing/2014/main" id="{98678852-FD82-4E90-BE26-4D9E01678873}"/>
              </a:ext>
            </a:extLst>
          </p:cNvPr>
          <p:cNvSpPr txBox="1"/>
          <p:nvPr userDrawn="1"/>
        </p:nvSpPr>
        <p:spPr>
          <a:xfrm rot="20630519">
            <a:off x="2538020" y="5819780"/>
            <a:ext cx="713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603A14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796331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/>
              <a:pPr/>
              <a:t>6/19/2018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/>
              <a:t>First Level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952758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7" r:id="rId4"/>
    <p:sldLayoutId id="2147483673" r:id="rId5"/>
  </p:sldLayoutIdLst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10" Type="http://schemas.openxmlformats.org/officeDocument/2006/relationships/image" Target="../media/image10.png"/><Relationship Id="rId4" Type="http://schemas.openxmlformats.org/officeDocument/2006/relationships/hyperlink" Target="http://creativecommons.org/licenses/by-nc-sa/4.0/" TargetMode="External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jpeg"/><Relationship Id="rId7" Type="http://schemas.openxmlformats.org/officeDocument/2006/relationships/image" Target="../media/image35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softuni.bg/users/profile/sho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acebook.com/groups/SoftUniJSWebMay2018/" TargetMode="External"/><Relationship Id="rId3" Type="http://schemas.openxmlformats.org/officeDocument/2006/relationships/hyperlink" Target="https://softuni.bg/courses/reactjs-fundamentals" TargetMode="External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hyperlink" Target="https://softuni.bg/forum/categories/109/React-js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" TargetMode="External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hyperlink" Target="https://jetbrains.com/webstorm/" TargetMode="External"/><Relationship Id="rId4" Type="http://schemas.openxmlformats.org/officeDocument/2006/relationships/hyperlink" Target="https://code.visualstudio.com/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uperhosting.bg/" TargetMode="External"/><Relationship Id="rId13" Type="http://schemas.openxmlformats.org/officeDocument/2006/relationships/image" Target="../media/image52.png"/><Relationship Id="rId18" Type="http://schemas.openxmlformats.org/officeDocument/2006/relationships/image" Target="../media/image55.png"/><Relationship Id="rId26" Type="http://schemas.openxmlformats.org/officeDocument/2006/relationships/image" Target="../media/image59.png"/><Relationship Id="rId3" Type="http://schemas.openxmlformats.org/officeDocument/2006/relationships/hyperlink" Target="https://softuni.bg/courses/" TargetMode="External"/><Relationship Id="rId21" Type="http://schemas.openxmlformats.org/officeDocument/2006/relationships/hyperlink" Target="http://www.telenor.bg/" TargetMode="External"/><Relationship Id="rId7" Type="http://schemas.openxmlformats.org/officeDocument/2006/relationships/image" Target="../media/image49.png"/><Relationship Id="rId12" Type="http://schemas.openxmlformats.org/officeDocument/2006/relationships/hyperlink" Target="http://xs-software.com/" TargetMode="External"/><Relationship Id="rId17" Type="http://schemas.openxmlformats.org/officeDocument/2006/relationships/image" Target="../media/image54.png"/><Relationship Id="rId25" Type="http://schemas.openxmlformats.org/officeDocument/2006/relationships/hyperlink" Target="http://smartit.bg/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aeternity.com/" TargetMode="External"/><Relationship Id="rId20" Type="http://schemas.openxmlformats.org/officeDocument/2006/relationships/image" Target="../media/image56.jpeg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softwaregroup-bg.com/" TargetMode="External"/><Relationship Id="rId11" Type="http://schemas.openxmlformats.org/officeDocument/2006/relationships/image" Target="../media/image51.png"/><Relationship Id="rId24" Type="http://schemas.openxmlformats.org/officeDocument/2006/relationships/image" Target="../media/image58.png"/><Relationship Id="rId5" Type="http://schemas.openxmlformats.org/officeDocument/2006/relationships/image" Target="../media/image48.png"/><Relationship Id="rId15" Type="http://schemas.openxmlformats.org/officeDocument/2006/relationships/image" Target="../media/image53.png"/><Relationship Id="rId23" Type="http://schemas.openxmlformats.org/officeDocument/2006/relationships/hyperlink" Target="https://www.sbtech.com/" TargetMode="External"/><Relationship Id="rId10" Type="http://schemas.openxmlformats.org/officeDocument/2006/relationships/hyperlink" Target="https://netpeak.net/" TargetMode="External"/><Relationship Id="rId19" Type="http://schemas.openxmlformats.org/officeDocument/2006/relationships/hyperlink" Target="https://www.liebherr.com/en/deu/start/start-page.html" TargetMode="External"/><Relationship Id="rId4" Type="http://schemas.openxmlformats.org/officeDocument/2006/relationships/hyperlink" Target="http://www.infragistics.com/" TargetMode="External"/><Relationship Id="rId9" Type="http://schemas.openxmlformats.org/officeDocument/2006/relationships/image" Target="../media/image50.png"/><Relationship Id="rId14" Type="http://schemas.openxmlformats.org/officeDocument/2006/relationships/hyperlink" Target="http://www.indeavr.com/" TargetMode="External"/><Relationship Id="rId22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60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63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image" Target="../media/image62.png"/><Relationship Id="rId4" Type="http://schemas.openxmlformats.org/officeDocument/2006/relationships/hyperlink" Target="http://softuni.foundation/" TargetMode="External"/><Relationship Id="rId9" Type="http://schemas.openxmlformats.org/officeDocument/2006/relationships/image" Target="../media/image6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trainings/1295/javascript-basics-january-2016" TargetMode="External"/><Relationship Id="rId2" Type="http://schemas.openxmlformats.org/officeDocument/2006/relationships/hyperlink" Target="https://softuni.bg/trainings/1271/web-fundamentals-html-css-november-2015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ivaylokenov" TargetMode="External"/><Relationship Id="rId2" Type="http://schemas.openxmlformats.org/officeDocument/2006/relationships/hyperlink" Target="https://mytestedasp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hyperlink" Target="https://linkedin.com/in/kenov" TargetMode="External"/><Relationship Id="rId4" Type="http://schemas.openxmlformats.org/officeDocument/2006/relationships/hyperlink" Target="https://www.facebook.com/ivaylo.kenov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457200"/>
            <a:ext cx="7910299" cy="1476352"/>
          </a:xfrm>
        </p:spPr>
        <p:txBody>
          <a:bodyPr/>
          <a:lstStyle/>
          <a:p>
            <a:r>
              <a:rPr lang="en-US" dirty="0"/>
              <a:t>React.js Fundamentals</a:t>
            </a:r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3579812" y="1965299"/>
            <a:ext cx="7910299" cy="1311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Course Overview,</a:t>
            </a:r>
          </a:p>
          <a:p>
            <a:r>
              <a:rPr lang="en-US" dirty="0"/>
              <a:t>Trainers, Evaluation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684212" y="4583300"/>
            <a:ext cx="3187613" cy="525135"/>
          </a:xfrm>
        </p:spPr>
        <p:txBody>
          <a:bodyPr/>
          <a:lstStyle/>
          <a:p>
            <a:r>
              <a:rPr lang="en-US" dirty="0"/>
              <a:t>SoftUni Team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684213" y="5053199"/>
            <a:ext cx="3187614" cy="444343"/>
          </a:xfrm>
        </p:spPr>
        <p:txBody>
          <a:bodyPr/>
          <a:lstStyle/>
          <a:p>
            <a:r>
              <a:rPr lang="en-US" dirty="0"/>
              <a:t>Technical Trainers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7"/>
          </p:nvPr>
        </p:nvSpPr>
        <p:spPr>
          <a:xfrm>
            <a:off x="684212" y="5499803"/>
            <a:ext cx="3187613" cy="363552"/>
          </a:xfrm>
        </p:spPr>
        <p:txBody>
          <a:bodyPr/>
          <a:lstStyle/>
          <a:p>
            <a:r>
              <a:rPr lang="en-US" dirty="0"/>
              <a:t>Software University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684212" y="5840965"/>
            <a:ext cx="3187613" cy="331235"/>
          </a:xfrm>
        </p:spPr>
        <p:txBody>
          <a:bodyPr/>
          <a:lstStyle/>
          <a:p>
            <a:r>
              <a:rPr lang="en-US" dirty="0">
                <a:hlinkClick r:id="rId3"/>
              </a:rPr>
              <a:t>http://softuni.bg</a:t>
            </a:r>
            <a:endParaRPr lang="en-US" dirty="0"/>
          </a:p>
        </p:txBody>
      </p:sp>
      <p:pic>
        <p:nvPicPr>
          <p:cNvPr id="1028" name="Picture 4" title="CC-BY-NC-SA License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5783" y="3219091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sp>
        <p:nvSpPr>
          <p:cNvPr id="15" name="TextBox 14"/>
          <p:cNvSpPr txBox="1"/>
          <p:nvPr/>
        </p:nvSpPr>
        <p:spPr>
          <a:xfrm rot="576164">
            <a:off x="4872820" y="3807577"/>
            <a:ext cx="1982402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React.js</a:t>
            </a:r>
          </a:p>
          <a:p>
            <a:pPr algn="ctr">
              <a:lnSpc>
                <a:spcPct val="85000"/>
              </a:lnSpc>
            </a:pPr>
            <a:r>
              <a:rPr lang="en-US" b="1" spc="50" dirty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Development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0D3D29C-BAF5-4006-8125-0CCBDDF50E6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30" y="2496257"/>
            <a:ext cx="2212117" cy="55174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EDAB68-3787-4615-BBA2-C1A8F5FC8D5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50162" y="4191000"/>
            <a:ext cx="2253081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79719" y="4474016"/>
            <a:ext cx="4348694" cy="1774384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8123" y="3543308"/>
            <a:ext cx="1567889" cy="1431406"/>
          </a:xfrm>
          <a:prstGeom prst="rect">
            <a:avLst/>
          </a:prstGeom>
        </p:spPr>
      </p:pic>
      <p:pic>
        <p:nvPicPr>
          <p:cNvPr id="20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8277879" y="3530830"/>
            <a:ext cx="1329310" cy="1329308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5379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266199" cy="5570355"/>
          </a:xfrm>
        </p:spPr>
        <p:txBody>
          <a:bodyPr/>
          <a:lstStyle/>
          <a:p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Viktor </a:t>
            </a: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Kostadinov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Training Director @ Software University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Experienced Technical Trainer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Passionate about JavaScript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Programmed as a hobby since high school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en-US" sz="3200" noProof="1"/>
              <a:t>Interests include astronomy and game development</a:t>
            </a:r>
            <a:endParaRPr lang="en-US" sz="320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 (2)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5326" y="1645828"/>
            <a:ext cx="2800610" cy="2800610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1197954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7284" y="4948085"/>
            <a:ext cx="10721128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React.js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399533" y="5788744"/>
            <a:ext cx="9336630" cy="688256"/>
          </a:xfrm>
        </p:spPr>
        <p:txBody>
          <a:bodyPr/>
          <a:lstStyle/>
          <a:p>
            <a:r>
              <a:rPr lang="en-US" dirty="0"/>
              <a:t>Course Details and Schedule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6612" y="1760689"/>
            <a:ext cx="1929602" cy="1929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kesypsy.web.auth.gr/images/icons/calendar-ic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3239" y="1760689"/>
            <a:ext cx="1927676" cy="19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4" y="877279"/>
            <a:ext cx="5541744" cy="3694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969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Lessons</a:t>
            </a:r>
            <a:r>
              <a:rPr lang="en-US" sz="3600" dirty="0"/>
              <a:t>: ~30 hours (onsite + videos)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Practical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  <a:r>
              <a:rPr lang="en-US" sz="3600" dirty="0"/>
              <a:t> (in class): ~30 hours</a:t>
            </a:r>
          </a:p>
          <a:p>
            <a:pPr>
              <a:lnSpc>
                <a:spcPct val="120000"/>
              </a:lnSpc>
              <a:spcBef>
                <a:spcPts val="30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Project Defense</a:t>
            </a:r>
            <a:r>
              <a:rPr lang="en-US" sz="3600" dirty="0"/>
              <a:t>: 6 hours</a:t>
            </a:r>
          </a:p>
          <a:p>
            <a:pPr>
              <a:lnSpc>
                <a:spcPct val="120000"/>
              </a:lnSpc>
            </a:pPr>
            <a:r>
              <a:rPr lang="en-US" sz="3600" dirty="0"/>
              <a:t>Defense date: </a:t>
            </a: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15 July 2018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Duration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78E31E-907D-4682-B0A2-59B5BEB4C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012" y="3048000"/>
            <a:ext cx="2888293" cy="3040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11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Scoring System for the Course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Project</a:t>
            </a:r>
            <a:r>
              <a:rPr lang="en-US" sz="3600" dirty="0"/>
              <a:t> 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</a:rPr>
              <a:t>90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 (exercises) </a:t>
            </a:r>
            <a:r>
              <a:rPr lang="en-US" sz="3600" dirty="0"/>
              <a:t>–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>
              <a:spcBef>
                <a:spcPts val="1200"/>
              </a:spcBef>
            </a:pPr>
            <a:r>
              <a:rPr lang="en-US" sz="3600" dirty="0">
                <a:solidFill>
                  <a:schemeClr val="tx2">
                    <a:lumMod val="75000"/>
                  </a:schemeClr>
                </a:solidFill>
              </a:rPr>
              <a:t>Bonuses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: up to</a:t>
            </a:r>
            <a:r>
              <a:rPr lang="en-US" sz="3600" dirty="0"/>
              <a:t> 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  <a:latin typeface="Consolas" pitchFamily="49" charset="0"/>
                <a:cs typeface="Consolas" pitchFamily="49" charset="0"/>
              </a:rPr>
              <a:t>10</a:t>
            </a: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%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Presence in class: 5%</a:t>
            </a:r>
            <a:b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(onsite students only)</a:t>
            </a:r>
          </a:p>
          <a:p>
            <a:pPr lvl="1"/>
            <a:r>
              <a:rPr lang="en-US" sz="3600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Forum activities: 5%</a:t>
            </a:r>
          </a:p>
        </p:txBody>
      </p:sp>
      <p:pic>
        <p:nvPicPr>
          <p:cNvPr id="6" name="Picture 2" descr="https://www.gladstonebrookes.co.uk/wp-content/uploads/2013/10/credit-score-ic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2768" y="4038600"/>
            <a:ext cx="2770844" cy="151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91B7847-606E-48DA-A244-435ABDF861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4212" y="1371600"/>
            <a:ext cx="2649772" cy="220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746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EC3D611-83A9-4DFF-BD0D-AE6061924E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BA88C-C72C-46FC-B1CD-F9B946D90B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course assignments require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searching online</a:t>
            </a:r>
          </a:p>
          <a:p>
            <a:pPr lvl="1"/>
            <a:r>
              <a:rPr lang="en-US" dirty="0"/>
              <a:t>This is an important part of the learning process</a:t>
            </a:r>
          </a:p>
          <a:p>
            <a:pPr lvl="1"/>
            <a:r>
              <a:rPr lang="en-US" dirty="0"/>
              <a:t>Some exercises intentionally have no hints</a:t>
            </a:r>
          </a:p>
          <a:p>
            <a:pPr>
              <a:spcBef>
                <a:spcPts val="1800"/>
              </a:spcBef>
            </a:pPr>
            <a:r>
              <a:rPr lang="en-US" dirty="0"/>
              <a:t>Learn to find solutions!</a:t>
            </a:r>
          </a:p>
          <a:p>
            <a:pPr lvl="1"/>
            <a:r>
              <a:rPr lang="en-US" dirty="0"/>
              <a:t>Software development includes</a:t>
            </a:r>
            <a:br>
              <a:rPr lang="en-US" dirty="0"/>
            </a:b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everyday searching and learning</a:t>
            </a:r>
          </a:p>
          <a:p>
            <a:pPr lvl="1"/>
            <a:r>
              <a:rPr lang="en-US" dirty="0"/>
              <a:t>No excuses, just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learn to study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Developers learn new technologies, tools, languages every day!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141AF62-65D2-47C8-ACCC-4D20F874D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to Search Online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7B78E1C-877B-427F-AAEF-BEAD8D3C6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6502" y="3956598"/>
            <a:ext cx="1591194" cy="17740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087262-3054-478E-93C5-581F1CE8636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FBEEDC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7161212" y="3874306"/>
            <a:ext cx="1939930" cy="19461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0849A-0B29-4F4F-8E67-058FA055A7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8475" y="1981200"/>
            <a:ext cx="1719221" cy="1694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796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04821"/>
            <a:ext cx="11804822" cy="5570355"/>
          </a:xfrm>
        </p:spPr>
        <p:txBody>
          <a:bodyPr>
            <a:normAutofit/>
          </a:bodyPr>
          <a:lstStyle/>
          <a:p>
            <a:r>
              <a:rPr lang="en-US" dirty="0"/>
              <a:t>Doing your homework is very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Programming can only be learned through </a:t>
            </a:r>
            <a:r>
              <a:rPr lang="en-US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a lot of practice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You should write code every day!</a:t>
            </a:r>
          </a:p>
          <a:p>
            <a:r>
              <a:rPr lang="en-US" dirty="0"/>
              <a:t>Each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lesson</a:t>
            </a:r>
            <a:r>
              <a:rPr lang="en-US" dirty="0"/>
              <a:t> is followed by many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exercises</a:t>
            </a:r>
          </a:p>
          <a:p>
            <a:pPr lvl="1"/>
            <a:r>
              <a:rPr lang="en-US" dirty="0"/>
              <a:t>Try to solve them in class</a:t>
            </a:r>
          </a:p>
          <a:p>
            <a:pPr lvl="1"/>
            <a:r>
              <a:rPr lang="en-US" dirty="0"/>
              <a:t>The rest are your homework</a:t>
            </a:r>
          </a:p>
          <a:p>
            <a:r>
              <a:rPr lang="en-US" dirty="0"/>
              <a:t>Homework assignments are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due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7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 days </a:t>
            </a:r>
            <a:r>
              <a:rPr lang="en-US" dirty="0"/>
              <a:t>after each lecture</a:t>
            </a:r>
          </a:p>
          <a:p>
            <a:r>
              <a:rPr lang="en-US" dirty="0"/>
              <a:t>Submission through the </a:t>
            </a:r>
            <a:r>
              <a:rPr lang="en-US" dirty="0">
                <a:solidFill>
                  <a:schemeClr val="accent1"/>
                </a:solidFill>
              </a:rPr>
              <a:t>course page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Homework Assignments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13812" y="2743201"/>
            <a:ext cx="2209799" cy="2209799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168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1" y="1900001"/>
            <a:ext cx="7086600" cy="820600"/>
          </a:xfrm>
        </p:spPr>
        <p:txBody>
          <a:bodyPr/>
          <a:lstStyle/>
          <a:p>
            <a:pPr algn="r"/>
            <a:r>
              <a:rPr lang="en-US" dirty="0"/>
              <a:t>Resources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1" y="2862680"/>
            <a:ext cx="7924800" cy="719034"/>
          </a:xfrm>
        </p:spPr>
        <p:txBody>
          <a:bodyPr/>
          <a:lstStyle/>
          <a:p>
            <a:pPr algn="r"/>
            <a:r>
              <a:rPr lang="en-US" dirty="0"/>
              <a:t>What We Need Additionally?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4211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884987" y="3757290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51212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308611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756411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871678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613517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4468" y="3894912"/>
            <a:ext cx="2457888" cy="245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90012" y="1216553"/>
            <a:ext cx="2460668" cy="242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20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Students can either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Take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RFID chip </a:t>
            </a:r>
            <a:r>
              <a:rPr lang="en-US" dirty="0"/>
              <a:t>from SoftUni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Or use their own chip / card</a:t>
            </a:r>
            <a:r>
              <a:rPr lang="bg-BG" dirty="0"/>
              <a:t> (125</a:t>
            </a:r>
            <a:r>
              <a:rPr lang="en-US" dirty="0"/>
              <a:t> KHz)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Register your chip number in your SoftUni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Check-in at the reception every time</a:t>
            </a:r>
            <a:br>
              <a:rPr lang="bg-BG" dirty="0"/>
            </a:br>
            <a:r>
              <a:rPr lang="en-US" dirty="0"/>
              <a:t>when you come</a:t>
            </a:r>
            <a:r>
              <a:rPr lang="bg-BG" dirty="0"/>
              <a:t> </a:t>
            </a:r>
            <a:r>
              <a:rPr lang="en-US" dirty="0"/>
              <a:t>in SoftUni</a:t>
            </a:r>
          </a:p>
          <a:p>
            <a:pPr marL="514350" indent="-514350">
              <a:lnSpc>
                <a:spcPct val="110000"/>
              </a:lnSpc>
              <a:buFont typeface="+mj-lt"/>
              <a:buAutoNum type="arabicPeriod"/>
            </a:pPr>
            <a:r>
              <a:rPr lang="en-US" dirty="0"/>
              <a:t>See your last visits in your profile: </a:t>
            </a:r>
            <a:r>
              <a:rPr lang="en-US" dirty="0">
                <a:hlinkClick r:id="rId2"/>
              </a:rPr>
              <a:t>https://softuni.bg/users/profile/show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RFID Chip</a:t>
            </a:r>
          </a:p>
        </p:txBody>
      </p:sp>
      <p:pic>
        <p:nvPicPr>
          <p:cNvPr id="11" name="Picture 2" descr="http://www.robotshop.com/media/catalog/product/cache/1/image/515x515/9df78eab33525d08d6e5fb8d27136e95/p/a/parallax-125khz-rfid-tag-key-fob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2212" y="685800"/>
            <a:ext cx="2082394" cy="2082395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http://www.stronglink-rfid.com/image/readers/sl102a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6212" y="4114800"/>
            <a:ext cx="2265326" cy="2265326"/>
          </a:xfrm>
          <a:prstGeom prst="roundRect">
            <a:avLst>
              <a:gd name="adj" fmla="val 1559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500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web site</a:t>
            </a:r>
            <a:r>
              <a:rPr lang="en-US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sz="3200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sz="3200" dirty="0"/>
              <a:t>Official discussion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forum</a:t>
            </a:r>
            <a:r>
              <a:rPr lang="en-US" sz="3200" dirty="0"/>
              <a:t>:</a:t>
            </a:r>
          </a:p>
          <a:p>
            <a:pPr>
              <a:spcBef>
                <a:spcPts val="1200"/>
              </a:spcBef>
              <a:spcAft>
                <a:spcPts val="1800"/>
              </a:spcAft>
            </a:pPr>
            <a:endParaRPr lang="en-US" dirty="0"/>
          </a:p>
          <a:p>
            <a:pPr>
              <a:spcBef>
                <a:spcPts val="1200"/>
              </a:spcBef>
              <a:spcAft>
                <a:spcPts val="1800"/>
              </a:spcAft>
            </a:pPr>
            <a:r>
              <a:rPr lang="en-US" dirty="0"/>
              <a:t>Official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Facebook group</a:t>
            </a:r>
            <a:r>
              <a:rPr lang="en-US" dirty="0"/>
              <a:t>: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Web Site, Forum and FB Group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60412" y="1924966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softuni.bg/courses/reactjs-fundamentals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60412" y="3694544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8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softuni.bg/forum/categories/109/React-js</a:t>
            </a:r>
            <a:endParaRPr lang="en-US" sz="28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36374" y="3159069"/>
            <a:ext cx="1468238" cy="14682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3044" y="1410856"/>
            <a:ext cx="1374490" cy="1374490"/>
          </a:xfrm>
          <a:prstGeom prst="rect">
            <a:avLst/>
          </a:prstGeom>
        </p:spPr>
      </p:pic>
      <p:pic>
        <p:nvPicPr>
          <p:cNvPr id="1032" name="Picture 8" descr="Резултат с изображение за facebook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4175" y="4988165"/>
            <a:ext cx="1412635" cy="1412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6"/>
          <p:cNvSpPr/>
          <p:nvPr/>
        </p:nvSpPr>
        <p:spPr>
          <a:xfrm>
            <a:off x="760412" y="5560288"/>
            <a:ext cx="8763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32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8"/>
              </a:rPr>
              <a:t>fb.com/groups/SoftUniJSWebMay2018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1222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lecture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slides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videos</a:t>
            </a:r>
            <a:r>
              <a:rPr lang="en-US" dirty="0"/>
              <a:t>,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homework</a:t>
            </a:r>
            <a:r>
              <a:rPr lang="en-US" dirty="0"/>
              <a:t>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assignments</a:t>
            </a:r>
            <a:r>
              <a:rPr lang="en-US"/>
              <a:t>, </a:t>
            </a:r>
            <a:r>
              <a:rPr lang="en-US">
                <a:solidFill>
                  <a:schemeClr val="tx2">
                    <a:lumMod val="75000"/>
                  </a:schemeClr>
                </a:solidFill>
              </a:rPr>
              <a:t>projects</a:t>
            </a:r>
            <a:br>
              <a:rPr lang="en-US">
                <a:solidFill>
                  <a:schemeClr val="tx2">
                    <a:lumMod val="75000"/>
                  </a:schemeClr>
                </a:solidFill>
              </a:rPr>
            </a:br>
            <a:r>
              <a:rPr lang="en-US"/>
              <a:t>and </a:t>
            </a:r>
            <a:r>
              <a:rPr lang="en-US" dirty="0"/>
              <a:t>other resources are open content, available for free</a:t>
            </a:r>
          </a:p>
          <a:p>
            <a:pPr lvl="1"/>
            <a:r>
              <a:rPr lang="en-US" dirty="0"/>
              <a:t>Visit the course web site to access the course resources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Software Technologies Slides and Videos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5412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/>
          <a:stretch/>
        </p:blipFill>
        <p:spPr>
          <a:xfrm>
            <a:off x="3625358" y="3371080"/>
            <a:ext cx="4818054" cy="29379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412" y="3471369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065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Table of Contents</a:t>
            </a:r>
            <a:endParaRPr lang="bg-BG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Objectives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Program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Trainers Team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Course Schedule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Exams and Evaluation</a:t>
            </a:r>
          </a:p>
          <a:p>
            <a:pPr marL="446088" indent="-446088">
              <a:lnSpc>
                <a:spcPts val="4000"/>
              </a:lnSpc>
              <a:buFontTx/>
              <a:buAutoNum type="arabicPeriod"/>
            </a:pPr>
            <a:r>
              <a:rPr lang="en-US" dirty="0"/>
              <a:t>Learning Resources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5" name="Picture 4" descr="A drawing of a cartoon character&#10;&#10;Description generated with high confidence">
            <a:extLst>
              <a:ext uri="{FF2B5EF4-FFF2-40B4-BE49-F238E27FC236}">
                <a16:creationId xmlns:a16="http://schemas.microsoft.com/office/drawing/2014/main" id="{8A4321C1-0DAC-40C4-A4A0-54B7CB9291F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23072" y="1371600"/>
            <a:ext cx="3572162" cy="4385137"/>
          </a:xfrm>
          <a:prstGeom prst="rect">
            <a:avLst/>
          </a:prstGeom>
        </p:spPr>
      </p:pic>
      <p:pic>
        <p:nvPicPr>
          <p:cNvPr id="8" name="Picture 2" descr="http://www.graphicsfuel.com/wp-content/uploads/2012/07/books-icon-51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99932" y="1345276"/>
            <a:ext cx="2123280" cy="212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3636" y="3509124"/>
            <a:ext cx="2035872" cy="203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9869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9000"/>
              </a:spcBef>
            </a:pPr>
            <a:r>
              <a:rPr lang="en-US" dirty="0">
                <a:solidFill>
                  <a:schemeClr val="accent1"/>
                </a:solidFill>
              </a:rPr>
              <a:t>Node.js </a:t>
            </a:r>
            <a:r>
              <a:rPr lang="en-US" dirty="0"/>
              <a:t>(Current Version)</a:t>
            </a:r>
          </a:p>
          <a:p>
            <a:pPr>
              <a:lnSpc>
                <a:spcPct val="110000"/>
              </a:lnSpc>
              <a:spcBef>
                <a:spcPts val="7800"/>
              </a:spcBef>
            </a:pPr>
            <a:r>
              <a:rPr lang="en-US" dirty="0"/>
              <a:t>Development Environment</a:t>
            </a:r>
          </a:p>
          <a:p>
            <a:pPr>
              <a:lnSpc>
                <a:spcPct val="110000"/>
              </a:lnSpc>
              <a:spcBef>
                <a:spcPts val="18600"/>
              </a:spcBef>
            </a:pPr>
            <a:r>
              <a:rPr lang="en-US" dirty="0"/>
              <a:t>Or an </a:t>
            </a:r>
            <a:r>
              <a:rPr lang="en-US" dirty="0">
                <a:solidFill>
                  <a:schemeClr val="accent1"/>
                </a:solidFill>
              </a:rPr>
              <a:t>IDE</a:t>
            </a:r>
            <a:r>
              <a:rPr lang="en-US" dirty="0"/>
              <a:t> of your choice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Recommended Software</a:t>
            </a:r>
          </a:p>
        </p:txBody>
      </p:sp>
      <p:sp>
        <p:nvSpPr>
          <p:cNvPr id="5" name="Rounded Rectangle 6"/>
          <p:cNvSpPr/>
          <p:nvPr/>
        </p:nvSpPr>
        <p:spPr>
          <a:xfrm>
            <a:off x="1141412" y="1916061"/>
            <a:ext cx="9906000" cy="731168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sz="3200" dirty="0">
                <a:hlinkClick r:id="rId3"/>
              </a:rPr>
              <a:t>https://nodejs.org/en/download/</a:t>
            </a:r>
            <a:endParaRPr lang="en-US" sz="32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6" name="Rounded Rectangle 6"/>
          <p:cNvSpPr/>
          <p:nvPr/>
        </p:nvSpPr>
        <p:spPr>
          <a:xfrm>
            <a:off x="1141412" y="5110515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4"/>
              </a:rPr>
              <a:t>https://code.visualstudio.com/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6323012" y="5110514"/>
            <a:ext cx="4724400" cy="604485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wrap="square" lIns="108000" tIns="108000" rIns="108000" bIns="108000" anchor="ctr">
            <a:spAutoFit/>
          </a:bodyPr>
          <a:lstStyle/>
          <a:p>
            <a:pPr algn="ctr"/>
            <a:r>
              <a:rPr lang="en-US" dirty="0">
                <a:hlinkClick r:id="rId5"/>
              </a:rPr>
              <a:t>https://jetbrains.com/webstorm/</a:t>
            </a:r>
            <a:endParaRPr lang="en-US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396" y="3412169"/>
            <a:ext cx="1556432" cy="15564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183" y="3507613"/>
            <a:ext cx="1478057" cy="1478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35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>
                <a:hlinkClick r:id="rId3"/>
              </a:rPr>
              <a:t>https://softuni.bg/courses/</a:t>
            </a:r>
            <a:endParaRPr lang="en-US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Course Introduction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7008812" y="1295400"/>
            <a:ext cx="5003176" cy="4767176"/>
            <a:chOff x="7274741" y="1783165"/>
            <a:chExt cx="4634157" cy="4415564"/>
          </a:xfrm>
        </p:grpSpPr>
        <p:pic>
          <p:nvPicPr>
            <p:cNvPr id="13" name="Picture 12">
              <a:hlinkClick r:id="rId4"/>
              <a:extLst/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439815" y="1783165"/>
              <a:ext cx="2467918" cy="536932"/>
            </a:xfrm>
            <a:prstGeom prst="roundRect">
              <a:avLst>
                <a:gd name="adj" fmla="val 3250"/>
              </a:avLst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  <a:softEdge rad="0"/>
            </a:effectLst>
          </p:spPr>
        </p:pic>
        <p:pic>
          <p:nvPicPr>
            <p:cNvPr id="14" name="Picture 13">
              <a:hlinkClick r:id="rId6"/>
              <a:extLst/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4741" y="2448642"/>
              <a:ext cx="2801416" cy="653664"/>
            </a:xfrm>
            <a:prstGeom prst="roundRect">
              <a:avLst>
                <a:gd name="adj" fmla="val 4155"/>
              </a:avLst>
            </a:prstGeom>
          </p:spPr>
        </p:pic>
        <p:pic>
          <p:nvPicPr>
            <p:cNvPr id="15" name="Picture 14">
              <a:hlinkClick r:id="rId8"/>
              <a:extLst/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6210" y="3230850"/>
              <a:ext cx="1721523" cy="722243"/>
            </a:xfrm>
            <a:prstGeom prst="roundRect">
              <a:avLst>
                <a:gd name="adj" fmla="val 2634"/>
              </a:avLst>
            </a:prstGeom>
          </p:spPr>
        </p:pic>
        <p:pic>
          <p:nvPicPr>
            <p:cNvPr id="16" name="Picture 15">
              <a:hlinkClick r:id="rId10"/>
              <a:extLst/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3230849"/>
              <a:ext cx="2801416" cy="722243"/>
            </a:xfrm>
            <a:prstGeom prst="roundRect">
              <a:avLst>
                <a:gd name="adj" fmla="val 5533"/>
              </a:avLst>
            </a:prstGeom>
          </p:spPr>
        </p:pic>
        <p:pic>
          <p:nvPicPr>
            <p:cNvPr id="17" name="Picture 16">
              <a:hlinkClick r:id="rId12"/>
              <a:extLst/>
            </p:cNvPr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0188024" y="2448641"/>
              <a:ext cx="1720874" cy="653664"/>
            </a:xfrm>
            <a:prstGeom prst="roundRect">
              <a:avLst>
                <a:gd name="adj" fmla="val 3568"/>
              </a:avLst>
            </a:prstGeom>
          </p:spPr>
        </p:pic>
        <p:pic>
          <p:nvPicPr>
            <p:cNvPr id="18" name="Picture 17">
              <a:hlinkClick r:id="rId14"/>
              <a:extLst/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1783165"/>
              <a:ext cx="2070634" cy="536932"/>
            </a:xfrm>
            <a:prstGeom prst="roundRect">
              <a:avLst>
                <a:gd name="adj" fmla="val 3378"/>
              </a:avLst>
            </a:prstGeom>
          </p:spPr>
        </p:pic>
        <p:pic>
          <p:nvPicPr>
            <p:cNvPr id="20" name="Picture 19">
              <a:hlinkClick r:id="rId16"/>
              <a:extLst/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6685" y="4851971"/>
              <a:ext cx="1792213" cy="1346758"/>
            </a:xfrm>
            <a:prstGeom prst="roundRect">
              <a:avLst>
                <a:gd name="adj" fmla="val 3461"/>
              </a:avLst>
            </a:prstGeom>
          </p:spPr>
        </p:pic>
        <p:pic>
          <p:nvPicPr>
            <p:cNvPr id="21" name="Picture 20">
              <a:extLst/>
            </p:cNvPr>
            <p:cNvPicPr>
              <a:picLocks noChangeAspect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5439" y="4083176"/>
              <a:ext cx="1483459" cy="638712"/>
            </a:xfrm>
            <a:prstGeom prst="roundRect">
              <a:avLst>
                <a:gd name="adj" fmla="val 3586"/>
              </a:avLst>
            </a:prstGeom>
          </p:spPr>
        </p:pic>
        <p:pic>
          <p:nvPicPr>
            <p:cNvPr id="22" name="Picture 21">
              <a:hlinkClick r:id="rId19"/>
              <a:extLst/>
            </p:cNvPr>
            <p:cNvPicPr>
              <a:picLocks noChangeAspect="1"/>
            </p:cNvPicPr>
            <p:nvPr/>
          </p:nvPicPr>
          <p:blipFill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6156" y="5604719"/>
              <a:ext cx="2705848" cy="594010"/>
            </a:xfrm>
            <a:prstGeom prst="roundRect">
              <a:avLst>
                <a:gd name="adj" fmla="val 5492"/>
              </a:avLst>
            </a:prstGeom>
          </p:spPr>
        </p:pic>
        <p:pic>
          <p:nvPicPr>
            <p:cNvPr id="24" name="Picture 23">
              <a:hlinkClick r:id="rId21"/>
              <a:extLst/>
            </p:cNvPr>
            <p:cNvPicPr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8864468" y="4074432"/>
              <a:ext cx="1433578" cy="647455"/>
            </a:xfrm>
            <a:prstGeom prst="roundRect">
              <a:avLst>
                <a:gd name="adj" fmla="val 4755"/>
              </a:avLst>
            </a:prstGeom>
          </p:spPr>
        </p:pic>
        <p:pic>
          <p:nvPicPr>
            <p:cNvPr id="25" name="Picture 24">
              <a:hlinkClick r:id="rId23"/>
              <a:extLst/>
            </p:cNvPr>
            <p:cNvPicPr>
              <a:picLocks noChangeAspect="1"/>
            </p:cNvPicPr>
            <p:nvPr/>
          </p:nvPicPr>
          <p:blipFill>
            <a:blip r:embed="rId2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74741" y="4065688"/>
              <a:ext cx="1462334" cy="656199"/>
            </a:xfrm>
            <a:prstGeom prst="roundRect">
              <a:avLst>
                <a:gd name="adj" fmla="val 6970"/>
              </a:avLst>
            </a:prstGeom>
          </p:spPr>
        </p:pic>
        <p:pic>
          <p:nvPicPr>
            <p:cNvPr id="27" name="Picture 26">
              <a:hlinkClick r:id="rId25"/>
              <a:extLst/>
            </p:cNvPr>
            <p:cNvPicPr>
              <a:picLocks noChangeAspect="1"/>
            </p:cNvPicPr>
            <p:nvPr/>
          </p:nvPicPr>
          <p:blipFill rotWithShape="1">
            <a:blip r:embed="rId2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276156" y="4866298"/>
              <a:ext cx="2705848" cy="594010"/>
            </a:xfrm>
            <a:prstGeom prst="roundRect">
              <a:avLst>
                <a:gd name="adj" fmla="val 6594"/>
              </a:avLst>
            </a:prstGeom>
          </p:spPr>
        </p:pic>
      </p:grpSp>
    </p:spTree>
    <p:extLst>
      <p:ext uri="{BB962C8B-B14F-4D97-AF65-F5344CB8AC3E}">
        <p14:creationId xmlns:p14="http://schemas.microsoft.com/office/powerpoint/2010/main" val="16737193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License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90413" y="1151121"/>
            <a:ext cx="11804822" cy="1796243"/>
          </a:xfrm>
        </p:spPr>
        <p:txBody>
          <a:bodyPr>
            <a:normAutofit/>
          </a:bodyPr>
          <a:lstStyle/>
          <a:p>
            <a:r>
              <a:rPr lang="en-US" dirty="0"/>
              <a:t>This course (slides, examples, demos, videos, homework, etc.)</a:t>
            </a:r>
            <a:br>
              <a:rPr lang="en-US" dirty="0"/>
            </a:br>
            <a:r>
              <a:rPr lang="en-US" dirty="0"/>
              <a:t>is licensed under the "</a:t>
            </a:r>
            <a:r>
              <a:rPr lang="en-US" dirty="0">
                <a:hlinkClick r:id="rId3"/>
              </a:rPr>
              <a:t>Creative Commons </a:t>
            </a:r>
            <a:r>
              <a:rPr lang="en-US" noProof="1">
                <a:hlinkClick r:id="rId3"/>
              </a:rPr>
              <a:t>Attribution-NonCommercial-ShareAlike</a:t>
            </a:r>
            <a:r>
              <a:rPr lang="en-US" dirty="0">
                <a:hlinkClick r:id="rId3"/>
              </a:rPr>
              <a:t> 4.0 International</a:t>
            </a:r>
            <a:r>
              <a:rPr lang="en-US" dirty="0"/>
              <a:t>" license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</p:spPr>
        <p:txBody>
          <a:bodyPr/>
          <a:lstStyle/>
          <a:p>
            <a:fld id="{C014DD1E-5D91-48A3-AD6D-45FBA980D106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4" title="CC-BY-NC-SA License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1859" y="3810000"/>
            <a:ext cx="4642333" cy="1624244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00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59899" y="103056"/>
            <a:ext cx="9074150" cy="936625"/>
          </a:xfrm>
        </p:spPr>
        <p:txBody>
          <a:bodyPr>
            <a:normAutofit/>
          </a:bodyPr>
          <a:lstStyle/>
          <a:p>
            <a:r>
              <a:rPr lang="en-US" dirty="0"/>
              <a:t>Trainings @ Software University</a:t>
            </a:r>
            <a:r>
              <a:rPr lang="bg-BG" dirty="0"/>
              <a:t> (</a:t>
            </a:r>
            <a:r>
              <a:rPr lang="en-US" dirty="0"/>
              <a:t>SoftUni)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59899" y="1039681"/>
            <a:ext cx="9434513" cy="5639378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/>
              <a:t>Software University – High-Quality Education, Profession and Job for Software Developers</a:t>
            </a:r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3"/>
              </a:rPr>
              <a:t>softuni.bg</a:t>
            </a:r>
            <a:r>
              <a:rPr lang="en-US" sz="2900" noProof="1"/>
              <a:t> </a:t>
            </a:r>
          </a:p>
          <a:p>
            <a:pPr>
              <a:lnSpc>
                <a:spcPct val="100000"/>
              </a:lnSpc>
            </a:pPr>
            <a:r>
              <a:rPr lang="en-US" sz="3200" dirty="0"/>
              <a:t>Software University Foundation</a:t>
            </a:r>
            <a:endParaRPr lang="bg-BG" sz="3200" dirty="0"/>
          </a:p>
          <a:p>
            <a:pPr lvl="1">
              <a:lnSpc>
                <a:spcPct val="100000"/>
              </a:lnSpc>
            </a:pPr>
            <a:r>
              <a:rPr lang="en-US" sz="3000" noProof="1">
                <a:hlinkClick r:id="rId4"/>
              </a:rPr>
              <a:t>http://softuni.foundation/</a:t>
            </a:r>
            <a:endParaRPr lang="en-US" sz="30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/>
              <a:t>Software University 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>
                <a:hlinkClick r:id="rId5"/>
              </a:rPr>
              <a:t>facebook.com/SoftwareUniversity</a:t>
            </a: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noProof="1"/>
              <a:t>Software University Forums</a:t>
            </a:r>
            <a:endParaRPr lang="bg-BG" noProof="1"/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>
            <a:hlinkClick r:id="rId4" tooltip="Software University Foundation"/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8485" y="3265920"/>
            <a:ext cx="1467096" cy="365922"/>
          </a:xfrm>
          <a:prstGeom prst="rect">
            <a:avLst/>
          </a:prstGeom>
        </p:spPr>
      </p:pic>
      <p:pic>
        <p:nvPicPr>
          <p:cNvPr id="11" name="Picture 4" descr="http://www.facebook.com/SoftwareUniversity" title="Software University @ Facebook">
            <a:hlinkClick r:id="rId8" tooltip="Software University @ Facebook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75536" y="4012240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://forum.softuni.bg" title="Software University - Forum">
            <a:hlinkClick r:id="rId6" tooltip="Software University Discussion Forum"/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09334" y="5410200"/>
            <a:ext cx="970156" cy="965726"/>
          </a:xfrm>
          <a:prstGeom prst="rect">
            <a:avLst/>
          </a:prstGeom>
        </p:spPr>
      </p:pic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183" y="2727414"/>
            <a:ext cx="2746993" cy="3657600"/>
          </a:xfrm>
          <a:prstGeom prst="rect">
            <a:avLst/>
          </a:prstGeom>
        </p:spPr>
      </p:pic>
      <p:pic>
        <p:nvPicPr>
          <p:cNvPr id="16" name="Picture 15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1D5EA20F-A08B-46D3-A0D8-2268395A0484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9444" y="1039681"/>
            <a:ext cx="1496137" cy="184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67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121898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014DD1E-5D91-48A3-AD6D-45FBA980D106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121898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37388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bg-BG" b="1" dirty="0"/>
          </a:p>
          <a:p>
            <a:pPr marL="0" indent="0" algn="ctr">
              <a:buNone/>
            </a:pPr>
            <a:r>
              <a:rPr lang="en-US" sz="8800" b="1" dirty="0">
                <a:solidFill>
                  <a:schemeClr val="tx2">
                    <a:lumMod val="75000"/>
                  </a:schemeClr>
                </a:solidFill>
              </a:rPr>
              <a:t>sli.do</a:t>
            </a:r>
            <a:br>
              <a:rPr lang="en-US" sz="6000" b="1" dirty="0"/>
            </a:br>
            <a:r>
              <a:rPr lang="en-US" sz="11500" b="1" dirty="0"/>
              <a:t>#</a:t>
            </a:r>
            <a:r>
              <a:rPr lang="en-US" sz="11500" b="1" dirty="0" err="1"/>
              <a:t>js</a:t>
            </a:r>
            <a:r>
              <a:rPr lang="en-US" sz="11500" b="1" dirty="0"/>
              <a:t>-web</a:t>
            </a:r>
            <a:endParaRPr lang="en-US" sz="6000" b="1" dirty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Have a Question?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358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871445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en-US" dirty="0"/>
              <a:t>Express.js Fundamentals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en-US" dirty="0"/>
              <a:t>Course Objectives &amp; Program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2612" y="1613452"/>
            <a:ext cx="5943600" cy="2425148"/>
          </a:xfrm>
          <a:prstGeom prst="rect">
            <a:avLst/>
          </a:prstGeom>
          <a:ln w="19050">
            <a:solidFill>
              <a:srgbClr val="00B0F0">
                <a:alpha val="30196"/>
              </a:srgbClr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6451" y="1960475"/>
            <a:ext cx="1896162" cy="1731102"/>
          </a:xfrm>
          <a:prstGeom prst="rect">
            <a:avLst/>
          </a:prstGeom>
        </p:spPr>
      </p:pic>
      <p:pic>
        <p:nvPicPr>
          <p:cNvPr id="12" name="Picture 2" descr="https://cdn0.iconfinder.com/data/icons/flatico/512/monitor_code__editor-512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344007">
            <a:off x="1636711" y="1961633"/>
            <a:ext cx="1728788" cy="1728786"/>
          </a:xfrm>
          <a:prstGeom prst="ellipse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6945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8875799" cy="5570355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n-US" dirty="0"/>
              <a:t>The </a:t>
            </a:r>
            <a:r>
              <a:rPr lang="en-US" dirty="0">
                <a:solidFill>
                  <a:schemeClr val="accent1"/>
                </a:solidFill>
              </a:rPr>
              <a:t>React.js Fundamentals </a:t>
            </a:r>
            <a:r>
              <a:rPr lang="en-US" dirty="0"/>
              <a:t>course provides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Fundamental understanding of JSX and React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Covers component-based architecture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Establishes Immutable UI concepts with Redux</a:t>
            </a:r>
          </a:p>
          <a:p>
            <a:pPr>
              <a:lnSpc>
                <a:spcPct val="115000"/>
              </a:lnSpc>
            </a:pPr>
            <a:r>
              <a:rPr lang="en-US" dirty="0"/>
              <a:t>What is </a:t>
            </a:r>
            <a:r>
              <a:rPr lang="en-US" b="1" dirty="0">
                <a:solidFill>
                  <a:schemeClr val="accent1"/>
                </a:solidFill>
              </a:rPr>
              <a:t>NOT</a:t>
            </a:r>
            <a:r>
              <a:rPr lang="en-US" dirty="0">
                <a:solidFill>
                  <a:schemeClr val="accent1"/>
                </a:solidFill>
              </a:rPr>
              <a:t> covered</a:t>
            </a:r>
            <a:r>
              <a:rPr lang="en-US" dirty="0"/>
              <a:t>?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JavaScript basics and REST communication</a:t>
            </a:r>
          </a:p>
          <a:p>
            <a:pPr lvl="1">
              <a:lnSpc>
                <a:spcPct val="115000"/>
              </a:lnSpc>
            </a:pPr>
            <a:r>
              <a:rPr lang="en-US" dirty="0"/>
              <a:t>Optimization and Web Components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Objectives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715">
            <a:off x="8977940" y="2731128"/>
            <a:ext cx="1705808" cy="170580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3311" y="1302427"/>
            <a:ext cx="1334718" cy="1218532"/>
          </a:xfrm>
          <a:prstGeom prst="rect">
            <a:avLst/>
          </a:prstGeom>
        </p:spPr>
      </p:pic>
      <p:pic>
        <p:nvPicPr>
          <p:cNvPr id="12" name="Picture 2" descr="Резултат с изображение за missing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1947" y="4598670"/>
            <a:ext cx="1573530" cy="1573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1886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"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React.js</a:t>
            </a:r>
            <a:r>
              <a:rPr lang="en-US" dirty="0"/>
              <a:t>" course is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NOT for absolute beginners</a:t>
            </a:r>
          </a:p>
          <a:p>
            <a:pPr lvl="1"/>
            <a:r>
              <a:rPr lang="en-US" dirty="0"/>
              <a:t>Take the HTML &amp; JavaScript courses at SoftUni first</a:t>
            </a:r>
            <a:r>
              <a:rPr lang="bg-BG" dirty="0"/>
              <a:t>: </a:t>
            </a:r>
            <a:br>
              <a:rPr lang="en-US" dirty="0"/>
            </a:br>
            <a:r>
              <a:rPr lang="en-US" dirty="0">
                <a:hlinkClick r:id="rId2"/>
              </a:rPr>
              <a:t>https://softuni.bg/trainings/1271/web-fundamentals-html-css-november-2015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>
                <a:hlinkClick r:id="rId3"/>
              </a:rPr>
              <a:t>https://softuni.bg/trainings/1295/javascript-basics-january-2016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This course is OK for beginners, but requires previous coding skills</a:t>
            </a:r>
          </a:p>
          <a:p>
            <a:pPr>
              <a:spcBef>
                <a:spcPts val="1200"/>
              </a:spcBef>
            </a:pPr>
            <a:r>
              <a:rPr lang="en-US" dirty="0"/>
              <a:t>Requirements</a:t>
            </a:r>
          </a:p>
          <a:p>
            <a:pPr lvl="1"/>
            <a:r>
              <a:rPr lang="en-US" dirty="0"/>
              <a:t>HTML &amp; JS (ES 2016) coding skills – intermediate level</a:t>
            </a:r>
          </a:p>
          <a:p>
            <a:pPr lvl="1"/>
            <a:r>
              <a:rPr lang="en-US" dirty="0"/>
              <a:t>Computer English – entry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Warning: Not for Absolute Beginners</a:t>
            </a:r>
          </a:p>
        </p:txBody>
      </p:sp>
    </p:spTree>
    <p:extLst>
      <p:ext uri="{BB962C8B-B14F-4D97-AF65-F5344CB8AC3E}">
        <p14:creationId xmlns:p14="http://schemas.microsoft.com/office/powerpoint/2010/main" val="38353481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dirty="0"/>
              <a:t>React.js overview, JSX syntax</a:t>
            </a:r>
          </a:p>
          <a:p>
            <a:pPr>
              <a:lnSpc>
                <a:spcPct val="120000"/>
              </a:lnSpc>
            </a:pPr>
            <a:r>
              <a:rPr lang="en-US" dirty="0"/>
              <a:t>Components, state, lifecycle</a:t>
            </a:r>
          </a:p>
          <a:p>
            <a:pPr>
              <a:lnSpc>
                <a:spcPct val="120000"/>
              </a:lnSpc>
            </a:pPr>
            <a:r>
              <a:rPr lang="en-US" dirty="0"/>
              <a:t>Events, forms, composition</a:t>
            </a:r>
          </a:p>
          <a:p>
            <a:pPr>
              <a:lnSpc>
                <a:spcPct val="120000"/>
              </a:lnSpc>
            </a:pPr>
            <a:r>
              <a:rPr lang="en-US" dirty="0"/>
              <a:t>Routing, higher order components</a:t>
            </a:r>
          </a:p>
          <a:p>
            <a:pPr>
              <a:lnSpc>
                <a:spcPct val="120000"/>
              </a:lnSpc>
            </a:pPr>
            <a:r>
              <a:rPr lang="en-US" dirty="0"/>
              <a:t>State management with Redux</a:t>
            </a:r>
          </a:p>
          <a:p>
            <a:pPr>
              <a:lnSpc>
                <a:spcPct val="120000"/>
              </a:lnSpc>
            </a:pPr>
            <a:r>
              <a:rPr lang="en-US" dirty="0"/>
              <a:t>Asynchronous data with Redux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Topics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25661">
            <a:off x="10020322" y="4992711"/>
            <a:ext cx="1251879" cy="12518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53715">
            <a:off x="8977940" y="2954464"/>
            <a:ext cx="1705808" cy="17058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3311" y="1302427"/>
            <a:ext cx="1334718" cy="1218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814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 descr="A close up of a toy&#10;&#10;Description generated with high confidence">
            <a:extLst>
              <a:ext uri="{FF2B5EF4-FFF2-40B4-BE49-F238E27FC236}">
                <a16:creationId xmlns:a16="http://schemas.microsoft.com/office/drawing/2014/main" id="{878C05D6-CF25-4865-A56B-C5D53C10069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4984" y="914400"/>
            <a:ext cx="4402000" cy="4402000"/>
          </a:xfrm>
          <a:prstGeom prst="rect">
            <a:avLst/>
          </a:prstGeom>
        </p:spPr>
      </p:pic>
      <p:sp>
        <p:nvSpPr>
          <p:cNvPr id="6" name="Title 4"/>
          <p:cNvSpPr>
            <a:spLocks noGrp="1"/>
          </p:cNvSpPr>
          <p:nvPr>
            <p:ph type="title"/>
          </p:nvPr>
        </p:nvSpPr>
        <p:spPr>
          <a:xfrm>
            <a:off x="1626748" y="5580200"/>
            <a:ext cx="8938472" cy="820600"/>
          </a:xfrm>
        </p:spPr>
        <p:txBody>
          <a:bodyPr/>
          <a:lstStyle/>
          <a:p>
            <a:pPr algn="ctr"/>
            <a:r>
              <a:rPr lang="en-US" dirty="0"/>
              <a:t>The Trainers Team</a:t>
            </a:r>
          </a:p>
        </p:txBody>
      </p:sp>
    </p:spTree>
    <p:extLst>
      <p:ext uri="{BB962C8B-B14F-4D97-AF65-F5344CB8AC3E}">
        <p14:creationId xmlns:p14="http://schemas.microsoft.com/office/powerpoint/2010/main" val="24027252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88815" y="1066800"/>
            <a:ext cx="8648797" cy="5458202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b="1" noProof="1">
                <a:solidFill>
                  <a:schemeClr val="tx2">
                    <a:lumMod val="75000"/>
                  </a:schemeClr>
                </a:solidFill>
              </a:rPr>
              <a:t>Ivaylo Kenov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Various job titles at the same time:</a:t>
            </a:r>
            <a:endParaRPr lang="bg-BG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Mathematical competitions champion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Full Stack Technical Trainer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Senior Software Developer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Solutions Architect &amp; Technical Lead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One-man army @ </a:t>
            </a:r>
            <a:r>
              <a:rPr lang="en-US" dirty="0">
                <a:hlinkClick r:id="rId2"/>
              </a:rPr>
              <a:t>https://MyTestedASP.NET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i="1" dirty="0"/>
              <a:t>{Insert Jot Title Here}</a:t>
            </a:r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/>
              <a:t>Contacts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3"/>
              </a:rPr>
              <a:t>https://github.com/ivaylokenov</a:t>
            </a:r>
            <a:r>
              <a:rPr lang="en-US" dirty="0"/>
              <a:t> </a:t>
            </a:r>
          </a:p>
          <a:p>
            <a:pPr lvl="2">
              <a:lnSpc>
                <a:spcPct val="11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hlinkClick r:id="rId4"/>
              </a:rPr>
              <a:t>https://facebook.com/ivaylo.kenov</a:t>
            </a:r>
            <a:endParaRPr lang="en-US" dirty="0"/>
          </a:p>
          <a:p>
            <a:pPr lvl="2">
              <a:lnSpc>
                <a:spcPct val="11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hlinkClick r:id="rId5"/>
              </a:rPr>
              <a:t>https://linkedin.com/in/kenov</a:t>
            </a:r>
            <a:r>
              <a:rPr lang="en-US" dirty="0"/>
              <a:t> 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Trainers Team</a:t>
            </a:r>
          </a:p>
        </p:txBody>
      </p:sp>
      <p:pic>
        <p:nvPicPr>
          <p:cNvPr id="6" name="Picture 2" descr="https://scontent-fra3-1.xx.fbcdn.net/v/t1.0-9/13709848_10206661063425528_7932071725570569804_n.jpg?oh=4e746dfa5f10219a0868fec355b67a9b&amp;oe=58457DE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326" y="1638901"/>
            <a:ext cx="2792095" cy="2792096"/>
          </a:xfrm>
          <a:prstGeom prst="rect">
            <a:avLst/>
          </a:prstGeom>
          <a:ln>
            <a:solidFill>
              <a:schemeClr val="accent5">
                <a:lumMod val="20000"/>
                <a:lumOff val="80000"/>
                <a:alpha val="3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014353"/>
      </p:ext>
    </p:extLst>
  </p:cSld>
  <p:clrMapOvr>
    <a:masterClrMapping/>
  </p:clrMapOvr>
</p:sld>
</file>

<file path=ppt/theme/theme1.xml><?xml version="1.0" encoding="utf-8"?>
<a:theme xmlns:a="http://schemas.openxmlformats.org/drawingml/2006/main" name="SoftUni 16x9">
  <a:themeElements>
    <a:clrScheme name="Custom 1">
      <a:dk1>
        <a:sysClr val="windowText" lastClr="000000"/>
      </a:dk1>
      <a:lt1>
        <a:sysClr val="window" lastClr="FFFFFF"/>
      </a:lt1>
      <a:dk2>
        <a:srgbClr val="D9D5C7"/>
      </a:dk2>
      <a:lt2>
        <a:srgbClr val="FBEEDC"/>
      </a:lt2>
      <a:accent1>
        <a:srgbClr val="F3BE60"/>
      </a:accent1>
      <a:accent2>
        <a:srgbClr val="00B050"/>
      </a:accent2>
      <a:accent3>
        <a:srgbClr val="3BABFF"/>
      </a:accent3>
      <a:accent4>
        <a:srgbClr val="7030A0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Software-University-Foundation</Template>
  <TotalTime>148</TotalTime>
  <Words>776</Words>
  <Application>Microsoft Office PowerPoint</Application>
  <PresentationFormat>Custom</PresentationFormat>
  <Paragraphs>169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Consolas</vt:lpstr>
      <vt:lpstr>Wingdings</vt:lpstr>
      <vt:lpstr>Wingdings 2</vt:lpstr>
      <vt:lpstr>SoftUni 16x9</vt:lpstr>
      <vt:lpstr>React.js Fundamentals</vt:lpstr>
      <vt:lpstr>Table of Contents</vt:lpstr>
      <vt:lpstr>Have a Question?</vt:lpstr>
      <vt:lpstr>Express.js Fundamentals</vt:lpstr>
      <vt:lpstr>Course Objectives</vt:lpstr>
      <vt:lpstr>Warning: Not for Absolute Beginners</vt:lpstr>
      <vt:lpstr>Course Topics</vt:lpstr>
      <vt:lpstr>The Trainers Team</vt:lpstr>
      <vt:lpstr>Trainers Team</vt:lpstr>
      <vt:lpstr>Trainers Team (2)</vt:lpstr>
      <vt:lpstr>React.js Fundamentals</vt:lpstr>
      <vt:lpstr>Training Duration</vt:lpstr>
      <vt:lpstr>Scoring System for the Course</vt:lpstr>
      <vt:lpstr>Learn to Search Online</vt:lpstr>
      <vt:lpstr>Homework Assignments</vt:lpstr>
      <vt:lpstr>Resources</vt:lpstr>
      <vt:lpstr>Your RFID Chip</vt:lpstr>
      <vt:lpstr>Course Web Site, Forum and FB Group</vt:lpstr>
      <vt:lpstr>The Software Technologies Slides and Videos</vt:lpstr>
      <vt:lpstr>Recommended Software</vt:lpstr>
      <vt:lpstr>Course Introduction</vt:lpstr>
      <vt:lpstr>License</vt:lpstr>
      <vt:lpstr>Trainings @ Software University (SoftUni)</vt:lpstr>
    </vt:vector>
  </TitlesOfParts>
  <Manager/>
  <Company>Software University (SoftUni)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ReactJS Course Overview</dc:title>
  <dc:subject>Software Development Course</dc:subject>
  <dc:creator>Software University Foundation</dc:creator>
  <cp:keywords>SoftUni, Software University, programming, software development, software engineering, course, javascript, react, redux, web</cp:keywords>
  <dc:description>Software University Foundation - http://softuni.foundation/</dc:description>
  <cp:lastModifiedBy>Viktor Kostadinov</cp:lastModifiedBy>
  <cp:revision>35</cp:revision>
  <dcterms:created xsi:type="dcterms:W3CDTF">2014-01-02T17:00:34Z</dcterms:created>
  <dcterms:modified xsi:type="dcterms:W3CDTF">2018-06-19T15:03:41Z</dcterms:modified>
  <cp:category>programming; computer programming; software development, javascript, web, react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